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0" r:id="rId14"/>
    <p:sldId id="273" r:id="rId15"/>
    <p:sldId id="274" r:id="rId16"/>
    <p:sldId id="275" r:id="rId17"/>
  </p:sldIdLst>
  <p:sldSz cx="14630400" cy="8229600"/>
  <p:notesSz cx="8229600" cy="14630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 Bold" panose="020B0604020202020204" charset="0"/>
      <p:bold r:id="rId23"/>
    </p:embeddedFont>
    <p:embeddedFont>
      <p:font typeface="Source Sans Pro" panose="020B0503030403020204" pitchFamily="34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4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7130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11" Type="http://schemas.openxmlformats.org/officeDocument/2006/relationships/image" Target="../media/image3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48220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Deep Learning en el Borde (Edge AI)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3720941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Fundamentos y Arquitectura. Presentado por: </a:t>
            </a:r>
          </a:p>
          <a:p>
            <a:pPr marL="0" indent="0">
              <a:lnSpc>
                <a:spcPts val="2900"/>
              </a:lnSpc>
              <a:buNone/>
            </a:pP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Piza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Nava Vladimir</a:t>
            </a:r>
          </a:p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Universidad San Francisco Xavier de Chuquisaca</a:t>
            </a:r>
          </a:p>
          <a:p>
            <a:pPr marL="0" indent="0">
              <a:lnSpc>
                <a:spcPts val="2900"/>
              </a:lnSpc>
              <a:buNone/>
            </a:pP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Inteligencia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Artificial II</a:t>
            </a:r>
          </a:p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23 de junio de 2025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94859" y="6016585"/>
            <a:ext cx="10548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Source Sans Pro Medium" pitchFamily="34" charset="0"/>
                <a:ea typeface="Source Sans Pro Medium" pitchFamily="34" charset="-122"/>
                <a:cs typeface="Source Sans Pro Medium" pitchFamily="34" charset="-120"/>
              </a:rPr>
              <a:t>VP</a:t>
            </a:r>
            <a:endParaRPr lang="en-US" sz="75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402F038-B113-4499-B727-FDB4622B3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09832"/>
            <a:ext cx="11079004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Tecnologías y Herramientas Comunes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828092"/>
            <a:ext cx="343733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Frameworks Esenciales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3425547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TensorFlow Lite: Optimizado para el borde.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882033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PyTorch Mobile: Inferencia eficiente.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338518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ONNX: Interoperabilidad de modelos.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795004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Core ML: Integración en iOS.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387221"/>
            <a:ext cx="615029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Estos frameworks permiten la ejecución de modelos de IA en dispositivos limitados. Son clave para el despliegue en Edge AI.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929" y="2858929"/>
            <a:ext cx="6150293" cy="332255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2C2D26D-1030-4AFD-869C-A02913201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28725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Sistemas Operativos y Comparativa de Rendimiento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248263"/>
            <a:ext cx="446222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Sistemas Operativos Comunes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3845719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Android: Amplia adopción, acceso a NPUs.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302204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iOS: Integración profunda con Core ML.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758690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Linux Embebido: Flexibilidad para dispositivos IoT.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350907"/>
            <a:ext cx="615029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Estos sistemas operativos habilitan la ejecución de modelos de IA directamente en el dispositivo. La optimización es clave.</a:t>
            </a:r>
            <a:endParaRPr lang="en-US" sz="1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929" y="3279100"/>
            <a:ext cx="6150293" cy="2703552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8932783" y="5982652"/>
            <a:ext cx="246817" cy="246817"/>
          </a:xfrm>
          <a:prstGeom prst="roundRect">
            <a:avLst>
              <a:gd name="adj" fmla="val 7410"/>
            </a:avLst>
          </a:prstGeom>
          <a:solidFill>
            <a:srgbClr val="232429"/>
          </a:solidFill>
          <a:ln/>
        </p:spPr>
      </p:sp>
      <p:sp>
        <p:nvSpPr>
          <p:cNvPr id="10" name="Text 7"/>
          <p:cNvSpPr/>
          <p:nvPr/>
        </p:nvSpPr>
        <p:spPr>
          <a:xfrm>
            <a:off x="9240560" y="5982652"/>
            <a:ext cx="138231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Latencia (ms)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10775275" y="5982652"/>
            <a:ext cx="246817" cy="246817"/>
          </a:xfrm>
          <a:prstGeom prst="roundRect">
            <a:avLst>
              <a:gd name="adj" fmla="val 7410"/>
            </a:avLst>
          </a:prstGeom>
          <a:solidFill>
            <a:srgbClr val="585965"/>
          </a:solidFill>
          <a:ln/>
        </p:spPr>
      </p:sp>
      <p:sp>
        <p:nvSpPr>
          <p:cNvPr id="12" name="Text 9"/>
          <p:cNvSpPr/>
          <p:nvPr/>
        </p:nvSpPr>
        <p:spPr>
          <a:xfrm>
            <a:off x="11083052" y="5982652"/>
            <a:ext cx="241173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Consumo Energía (mW)</a:t>
            </a:r>
            <a:endParaRPr lang="en-US" sz="19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7094BEE0-90FB-4E71-8201-89239B38C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52318"/>
            <a:ext cx="9938147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Aplicaciones Prácticas de Edge AI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547229"/>
            <a:ext cx="1049417" cy="6485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60032" y="3547229"/>
            <a:ext cx="1698069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Salud y Wearables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60032" y="4396502"/>
            <a:ext cx="1698069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Monitoreo continuo, detección de anomalías.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592" y="3547229"/>
            <a:ext cx="1049417" cy="6485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62826" y="3547229"/>
            <a:ext cx="1698069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Seguridad y Cámaras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462826" y="4396502"/>
            <a:ext cx="169806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Detección de intrusos en tiempo real.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386" y="3547229"/>
            <a:ext cx="1049417" cy="6485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765619" y="3547229"/>
            <a:ext cx="1698069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Industria 4.0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765619" y="4396502"/>
            <a:ext cx="169806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Mantenimiento predictivo, optimización.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2180" y="3547229"/>
            <a:ext cx="1049536" cy="64865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2068532" y="3547229"/>
            <a:ext cx="169806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Transporte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2068532" y="4045863"/>
            <a:ext cx="1698069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Vehículos autónomos, asistentes de conductor.</a:t>
            </a:r>
            <a:endParaRPr lang="en-US" sz="19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29FFA53F-E71D-4E6C-8BF9-1FD4B0294B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084" y="678061"/>
            <a:ext cx="8547735" cy="700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Edge AI en Diversos Sectores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084" y="1994892"/>
            <a:ext cx="3173611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Más Allá de la Fábrica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084" y="2591753"/>
            <a:ext cx="6151364" cy="739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Agricultura: Sensores inteligentes, monitoreo de cultivos.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084" y="3417570"/>
            <a:ext cx="6151364" cy="369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Hogares inteligentes: Automatización, asistentes de voz.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084" y="3873579"/>
            <a:ext cx="6151364" cy="739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Educación: Aprendizaje adaptativo, herramientas interactivas.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084" y="4835128"/>
            <a:ext cx="6151364" cy="1109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versatilidad de Edge AI permite su implementación en múltiples dominios. Los teléfonos móviles son una plataforma clave.</a:t>
            </a:r>
            <a:endParaRPr lang="en-US" sz="1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572" y="2025729"/>
            <a:ext cx="6151364" cy="332303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623572" y="5626179"/>
            <a:ext cx="4844415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Impacto de los Teléfonos Móviles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623572" y="6223040"/>
            <a:ext cx="6151364" cy="1109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Los smartphones son una plataforma ideal para Edge AI. Permiten acceso masivo a la inteligencia artificial. Sensores integrados y NPUs potencian sus capacidades.</a:t>
            </a:r>
            <a:endParaRPr lang="en-US" sz="19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692BCD4-B0C7-40F7-9DFF-687BE4D39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9036" y="674965"/>
            <a:ext cx="9372362" cy="697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Regulaciones y Ética en Edge AI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859036" y="1985843"/>
            <a:ext cx="3372088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Privacidad y Seguridad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59036" y="2579846"/>
            <a:ext cx="615672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GDPR y CCPA: Protección de datos personales.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59036" y="3033951"/>
            <a:ext cx="615672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NIST: Marco de ciberseguridad robusto.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59036" y="3623072"/>
            <a:ext cx="6156722" cy="1104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privacidad es crucial. Edge AI puede procesar datos localmente, mejorando la seguridad. Teléfonos móviles deben cumplir estas normativas.</a:t>
            </a:r>
            <a:endParaRPr lang="en-US" sz="19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262" y="2016562"/>
            <a:ext cx="6156722" cy="332601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622262" y="5618678"/>
            <a:ext cx="3357563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Consideraciones Éticas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22262" y="6212681"/>
            <a:ext cx="615672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UNESCO: Guías para IA responsable.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622262" y="6666786"/>
            <a:ext cx="615672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Sesgos algorítmicos: Necesidad de modelos justos.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622262" y="7120890"/>
            <a:ext cx="615672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Transparencia: Explicabilidad en la toma de decisiones.</a:t>
            </a:r>
            <a:endParaRPr lang="en-US" sz="190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4F3371D-D550-4EDC-92A2-99BFCCC74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999" y="961668"/>
            <a:ext cx="7558802" cy="1286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Conclusiones y Futuro de Edge AI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78999" y="2587943"/>
            <a:ext cx="7558802" cy="13587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Edge AI ofrece beneficios de latencia, privacidad y eficiencia. Enfrenta desafíos de hardware, energía y regulación. Las oportunidades son inmensas en todos los sectores. Los teléfonos móviles serán fundamentales para su adopción masiva. TinyML, 5G y Federated Learning prometen un futuro emocionante.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8999" y="4201478"/>
            <a:ext cx="3666173" cy="1589842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6505456" y="4427934"/>
            <a:ext cx="257365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Beneficios Clave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505456" y="4885492"/>
            <a:ext cx="3213259" cy="6793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Latencia reducida. Mayor privacidad. Eficiencia energética.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628" y="4201478"/>
            <a:ext cx="3666173" cy="1589842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398085" y="4427934"/>
            <a:ext cx="257365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Desafíos Actuales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98085" y="4885492"/>
            <a:ext cx="3213259" cy="6793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Recursos limitados. Complejidad de desarrollo. Seguridad.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78999" y="6017776"/>
            <a:ext cx="7558802" cy="1250156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505456" y="6244233"/>
            <a:ext cx="3132058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Oportunidades Futuras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505456" y="6701790"/>
            <a:ext cx="710588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Innovación. Nuevos mercados. Impacto social.</a:t>
            </a:r>
            <a:endParaRPr lang="en-US" sz="175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2476C86-4057-4AB3-9F76-D44A4F3B8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19FD040-0F90-4956-BE92-F560EDE5D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5080" y="7636030"/>
            <a:ext cx="2045320" cy="593570"/>
          </a:xfrm>
          <a:prstGeom prst="rect">
            <a:avLst/>
          </a:prstGeom>
        </p:spPr>
      </p:pic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7AEFAE7F-E3E2-466A-BFD1-05414C6AF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B816C9D1-9E1A-4DE9-9092-6D3842A2829D}"/>
              </a:ext>
            </a:extLst>
          </p:cNvPr>
          <p:cNvSpPr/>
          <p:nvPr/>
        </p:nvSpPr>
        <p:spPr>
          <a:xfrm>
            <a:off x="6651282" y="3757665"/>
            <a:ext cx="3657600" cy="714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GRACIAS…!!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14796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848678"/>
            <a:ext cx="671857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Introducción a Edge AI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1920121"/>
            <a:ext cx="1234083" cy="14808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4698" y="216693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IA y Deep Learning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44698" y="2665571"/>
            <a:ext cx="776430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Transformando industrias y nuestra vida diaria.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3401020"/>
            <a:ext cx="1234083" cy="14808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44698" y="3647837"/>
            <a:ext cx="320968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Necesidad de Edge AI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44698" y="4146471"/>
            <a:ext cx="776430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Procesamiento local para eficiencia y velocidad.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798" y="4881920"/>
            <a:ext cx="1234083" cy="14808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44698" y="5128736"/>
            <a:ext cx="298120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Relevancia Moderna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44698" y="5627370"/>
            <a:ext cx="776430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Clave para la computación distribuida.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863798" y="6640473"/>
            <a:ext cx="92452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inteligencia artificial y el deep learning son el motor de la innovación. Edge AI es esencial para la adopción masiva. Los teléfonos móviles impulsan su relevancia.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31094"/>
            <a:ext cx="714934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¿Qué es Deep Learning?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44935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Definición Clave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3046809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s-ES" sz="2000" dirty="0">
                <a:effectLst/>
              </a:rPr>
              <a:t>Rama de la IA que usa redes neuronales con múltiples capas para modelar patrones complejos en datos.</a:t>
            </a:r>
          </a:p>
        </p:txBody>
      </p:sp>
      <p:sp>
        <p:nvSpPr>
          <p:cNvPr id="5" name="Text 3"/>
          <p:cNvSpPr/>
          <p:nvPr/>
        </p:nvSpPr>
        <p:spPr>
          <a:xfrm>
            <a:off x="863798" y="4033957"/>
            <a:ext cx="345983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Funcionamiento Básico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63798" y="4631412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 patrones complejos. Usa grandes volúmenes de datos. Identifica características automáticamente.</a:t>
            </a:r>
            <a:endParaRPr lang="en-US" sz="19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929" y="2480191"/>
            <a:ext cx="6150293" cy="332255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63798" y="6358057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 deep learning es un avance significativo en la IA. Sus modelos aprenden de manera jerárquica. Esto permite una comprensión profunda de los datos.</a:t>
            </a:r>
            <a:endParaRPr lang="en-US" sz="19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91FA7DF-B70F-4B05-809A-1AB6A54E9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86156" y="651034"/>
            <a:ext cx="9315688" cy="1344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Modelos Comunes de Deep Learning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4486156" y="2351008"/>
            <a:ext cx="4539496" cy="2353270"/>
          </a:xfrm>
          <a:prstGeom prst="roundRect">
            <a:avLst>
              <a:gd name="adj" fmla="val 1509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4722852" y="2587704"/>
            <a:ext cx="4066103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CNN (Redes Convolucionales)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4722852" y="3402449"/>
            <a:ext cx="4066103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Ideales para imágenes. Reconocimiento facial. Clasificación de objetos en móviles.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9262348" y="2351008"/>
            <a:ext cx="4539496" cy="2353270"/>
          </a:xfrm>
          <a:prstGeom prst="roundRect">
            <a:avLst>
              <a:gd name="adj" fmla="val 1509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9499044" y="2587704"/>
            <a:ext cx="3562945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RNN (Redes Recurrentes)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499044" y="3066098"/>
            <a:ext cx="4066103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Procesan secuencias de datos. Traducción de voz. Predicción de texto en teclados.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4486156" y="4940975"/>
            <a:ext cx="9315688" cy="1661874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4722852" y="5177671"/>
            <a:ext cx="2690217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Transformers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4722852" y="5656064"/>
            <a:ext cx="8842296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Excelente en procesamiento de lenguaje. Modelos de lenguaje grandes. Asistentes virtuales en móviles.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486156" y="6869073"/>
            <a:ext cx="931568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Estos modelos son la base de muchas aplicaciones de IA. Su implementación en teléfonos móviles es creciente. Permiten nuevas funcionalidades y experiencias.</a:t>
            </a:r>
            <a:endParaRPr lang="en-US" sz="185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4650833-20E6-422B-A838-3B988D582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0462" y="660440"/>
            <a:ext cx="7599998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¿Qué es Edge Computing?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40462" y="1942981"/>
            <a:ext cx="298799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Procesamiento Local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40462" y="2524244"/>
            <a:ext cx="6181844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Datos procesados cerca de la fuente. No en un centro de datos remoto.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40462" y="3484721"/>
            <a:ext cx="272903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Frente a la Nube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840462" y="4065984"/>
            <a:ext cx="6181844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Menos dependencia de la red. Mayor velocidad de respuesta. Reducción de transferencia de datos.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40462" y="5026462"/>
            <a:ext cx="3157657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Dispositivos Comunes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840462" y="5607725"/>
            <a:ext cx="618184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Teléfonos móviles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40462" y="6051828"/>
            <a:ext cx="618184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Cámaras inteligentes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40462" y="6495931"/>
            <a:ext cx="618184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Microcontroladores</a:t>
            </a:r>
            <a:endParaRPr lang="en-US" sz="18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714" y="1972985"/>
            <a:ext cx="6181844" cy="333958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840462" y="7210187"/>
            <a:ext cx="1294947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Edge computing optimiza el flujo de datos. Esto es crucial para la era del IoT. Permite decisiones más rápidas y eficientes.</a:t>
            </a:r>
            <a:endParaRPr lang="en-US" sz="185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4F3E382-FC2B-4A15-B948-C5762F978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35673" y="779740"/>
            <a:ext cx="5053012" cy="631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¿Qué es Edge AI?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673" y="1744861"/>
            <a:ext cx="555784" cy="5557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35673" y="2578537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Intersección Clave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4435673" y="3027640"/>
            <a:ext cx="456938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Deep learning ejecutado en el borde. Combina IA con Edge Computing.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2946" y="1744861"/>
            <a:ext cx="555784" cy="5557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82946" y="2578537"/>
            <a:ext cx="2639497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Edge AI vs. Cloud AI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9282946" y="3027640"/>
            <a:ext cx="456938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Procesamiento en dispositivo. No envía datos a la nube. Mayor privacidad y rapidez.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5673" y="4250174"/>
            <a:ext cx="555784" cy="5557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435673" y="5083850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Móviles con NPUs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4435673" y="5532953"/>
            <a:ext cx="4569381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Unidades de Procesamiento Neuronal. Aceleran modelos de IA. Teléfonos inteligentes de última generación.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4435673" y="6783110"/>
            <a:ext cx="9416653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Edge AI permite inteligencia distribuida. Revoluciona la forma en que los dispositivos operan. Extiende las capacidades de la IA.</a:t>
            </a:r>
            <a:endParaRPr lang="en-US" sz="175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379902F-C172-4E21-813E-F71CA8E782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31094"/>
            <a:ext cx="113678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Optimización de Modelos para Edge AI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480191"/>
            <a:ext cx="6150293" cy="33225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3929" y="2288858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900"/>
              </a:lnSpc>
              <a:buSzPct val="100000"/>
            </a:pP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623929" y="3540765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Poda</a:t>
            </a:r>
            <a:r>
              <a:rPr lang="en-US" sz="19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Elimina conexiones o neuronas redundantes. Mantiene rendimiento clave.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623929" y="4283444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Destilación de Conocimiento: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Modelo pequeño aprende de uno grande. Transfiere el conocimiento.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623929" y="5028471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Compresión: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Reduce el tamaño total del modelo. Optimiza el almacenamiento.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3798" y="6358057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Estas técnicas son vitales para Edge AI. Permiten ejecutar IA compleja en dispositivos limitados. Los teléfonos móviles se benefician enormemente.</a:t>
            </a:r>
            <a:endParaRPr lang="en-US" sz="19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3D8CE48-05EC-40DD-98AF-2C2150302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  <p:sp>
        <p:nvSpPr>
          <p:cNvPr id="10" name="Text 2">
            <a:extLst>
              <a:ext uri="{FF2B5EF4-FFF2-40B4-BE49-F238E27FC236}">
                <a16:creationId xmlns:a16="http://schemas.microsoft.com/office/drawing/2014/main" id="{D68576BA-AD07-472F-B87F-82F1D7BAE297}"/>
              </a:ext>
            </a:extLst>
          </p:cNvPr>
          <p:cNvSpPr/>
          <p:nvPr/>
        </p:nvSpPr>
        <p:spPr>
          <a:xfrm>
            <a:off x="7623929" y="2758607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s-ES" sz="1900" b="1" dirty="0"/>
              <a:t>Cuantización:</a:t>
            </a:r>
            <a:r>
              <a:rPr lang="es-ES" sz="1900" dirty="0"/>
              <a:t> Reduce la precisión de los pesos (por ejemplo, de 32 a 8 bits) con poca </a:t>
            </a:r>
            <a:r>
              <a:rPr lang="es-ES" sz="2000" dirty="0"/>
              <a:t>pérdida de precisión.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851" y="562094"/>
            <a:ext cx="9452491" cy="580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Ventajas de Deep Learning en el Borde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14851" y="1550789"/>
            <a:ext cx="459581" cy="4595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805398" y="1606510"/>
            <a:ext cx="278487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378625" y="1620917"/>
            <a:ext cx="232124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Menor Latencia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378625" y="2033588"/>
            <a:ext cx="125369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Respuestas en tiempo real. Crucial para aplicaciones críticas.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14851" y="2748558"/>
            <a:ext cx="459581" cy="4595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805398" y="2804279"/>
            <a:ext cx="278487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378625" y="2818686"/>
            <a:ext cx="232124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Mayor Privacidad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378625" y="3231356"/>
            <a:ext cx="125369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Datos sensibles permanecen en el dispositivo. Cumplimiento de normas.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4851" y="3946327"/>
            <a:ext cx="459581" cy="4595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805398" y="4002048"/>
            <a:ext cx="278487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1378625" y="4016454"/>
            <a:ext cx="3741896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Reducción de Ancho de Banda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378625" y="4429125"/>
            <a:ext cx="125369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Menos datos enviados a la nube. Ahorro de costos y congestión.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4851" y="5144095"/>
            <a:ext cx="459581" cy="4595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805398" y="5199817"/>
            <a:ext cx="278487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378625" y="5214223"/>
            <a:ext cx="232124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Alta Disponibilidad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1378625" y="5626894"/>
            <a:ext cx="125369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Funciona sin conexión a internet. Fiabilidad en cualquier lugar.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14851" y="6341864"/>
            <a:ext cx="459581" cy="4595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20" name="Text 18"/>
          <p:cNvSpPr/>
          <p:nvPr/>
        </p:nvSpPr>
        <p:spPr>
          <a:xfrm>
            <a:off x="805398" y="6397585"/>
            <a:ext cx="278487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1378625" y="6411992"/>
            <a:ext cx="232124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Ahorro Energético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1378625" y="6824663"/>
            <a:ext cx="125369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Procesamiento eficiente en el dispositivo. Baterías más duraderas.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4851" y="7360920"/>
            <a:ext cx="13200698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Los beneficios transforman la experiencia del usuario. Especialmente en teléfonos móviles. Mejoran la eficiencia operativa.</a:t>
            </a:r>
            <a:endParaRPr lang="en-US" sz="1600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B42359AB-D11A-4528-85E8-8FA6DA573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9149" y="801291"/>
            <a:ext cx="12108775" cy="656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Arquitectura General de un Sistema Edge AI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1375410" y="2309693"/>
            <a:ext cx="3316010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1. Recopilación de Datos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809149" y="2776776"/>
            <a:ext cx="388227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Sensores de dispositivos capturan información. Cámaras, micrófonos.</a:t>
            </a:r>
            <a:endParaRPr lang="en-US" sz="1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130" y="1920359"/>
            <a:ext cx="4554141" cy="4554141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659" y="2677120"/>
            <a:ext cx="345877" cy="43231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8980" y="2309693"/>
            <a:ext cx="317789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2. Procesamiento Local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938980" y="2776776"/>
            <a:ext cx="388227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Modelo Edge AI analiza datos. En el dispositivo mismo.</a:t>
            </a:r>
            <a:endParaRPr lang="en-US" sz="1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130" y="1920359"/>
            <a:ext cx="4554141" cy="4554141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6175" y="3064669"/>
            <a:ext cx="345877" cy="4323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8980" y="4595932"/>
            <a:ext cx="3882271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3. Toma de Acción / Comunicación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938980" y="5391388"/>
            <a:ext cx="388227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Decisiones en tiempo real. Envío de resultados relevantes.</a:t>
            </a:r>
            <a:endParaRPr lang="en-US" sz="18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8130" y="1920359"/>
            <a:ext cx="4554141" cy="4554141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8626" y="5285184"/>
            <a:ext cx="345877" cy="43231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036558" y="4760119"/>
            <a:ext cx="3654862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4. Sincronización Opcional</a:t>
            </a:r>
            <a:endParaRPr lang="en-US" sz="2050" dirty="0"/>
          </a:p>
        </p:txBody>
      </p:sp>
      <p:sp>
        <p:nvSpPr>
          <p:cNvPr id="16" name="Text 8"/>
          <p:cNvSpPr/>
          <p:nvPr/>
        </p:nvSpPr>
        <p:spPr>
          <a:xfrm>
            <a:off x="809149" y="5227201"/>
            <a:ext cx="388227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 la nube para actualizaciones. Mejora continua del modelo.</a:t>
            </a:r>
            <a:endParaRPr lang="en-US" sz="180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8130" y="1920359"/>
            <a:ext cx="4554141" cy="4554141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111" y="4897636"/>
            <a:ext cx="345877" cy="432316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809149" y="6734532"/>
            <a:ext cx="13012102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Este flujo permite autonomía y eficiencia. Ejemplos incluyen TensorFlow Lite y Raspberry Pi. Los teléfonos móviles son un caso de uso primario.</a:t>
            </a:r>
            <a:endParaRPr lang="en-US" sz="180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B69CB3B6-10BF-490F-9C4A-B970C97BC5E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27507" y="7768083"/>
            <a:ext cx="1902893" cy="3703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1120</Words>
  <Application>Microsoft Office PowerPoint</Application>
  <PresentationFormat>Personalizado</PresentationFormat>
  <Paragraphs>145</Paragraphs>
  <Slides>16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Calibri</vt:lpstr>
      <vt:lpstr>Source Sans Pro Medium</vt:lpstr>
      <vt:lpstr>Montserrat Bold</vt:lpstr>
      <vt:lpstr>Source Sans Pro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vladi _13</cp:lastModifiedBy>
  <cp:revision>8</cp:revision>
  <dcterms:created xsi:type="dcterms:W3CDTF">2025-06-19T01:54:53Z</dcterms:created>
  <dcterms:modified xsi:type="dcterms:W3CDTF">2025-06-23T11:42:58Z</dcterms:modified>
</cp:coreProperties>
</file>